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2225" cx="18280050"/>
  <p:notesSz cx="6858000" cy="9144000"/>
  <p:embeddedFontLst>
    <p:embeddedFont>
      <p:font typeface="Corsiva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Corsiva-regular.fntdata"/><Relationship Id="rId14" Type="http://schemas.openxmlformats.org/officeDocument/2006/relationships/slide" Target="slides/slide9.xml"/><Relationship Id="rId17" Type="http://schemas.openxmlformats.org/officeDocument/2006/relationships/font" Target="fonts/Corsiva-italic.fntdata"/><Relationship Id="rId16" Type="http://schemas.openxmlformats.org/officeDocument/2006/relationships/font" Target="fonts/Corsi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Corsi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1790c14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71790c1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above is for multiple pointers. The information above covers the types of information that can be used in this slide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44f2e563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944f2e5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above is for multiple pointers. The information above covers the types of information that can be used in this slide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44f2e563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944f2e5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above is for multiple pointers. The information above covers the types of information that can be used in this slide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1790c149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71790c14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above is for multiple pointers. The information above covers the types of information that can be used in this slide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that needs to grab the viewers attention!!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de2eb03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6de2eb0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slide, like mentioned is to summarize the various videos we have seen in this section. This gives the viewers a sense of achievement that they have covered exactly what they were looking for.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1790c149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71790c14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Google Shape;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lone Introduction or Summary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Google Shape;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 Profile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0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Google Shape;1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End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>
            <p:ph type="ctrTitle"/>
          </p:nvPr>
        </p:nvSpPr>
        <p:spPr>
          <a:xfrm>
            <a:off x="780954" y="4170266"/>
            <a:ext cx="164367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Encrypting files with PyCryptodome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/>
          <p:nvPr>
            <p:ph type="title"/>
          </p:nvPr>
        </p:nvSpPr>
        <p:spPr>
          <a:xfrm>
            <a:off x="200555" y="34902"/>
            <a:ext cx="17637370" cy="120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3"/>
          <p:cNvSpPr txBox="1"/>
          <p:nvPr>
            <p:ph idx="4294967295" type="body"/>
          </p:nvPr>
        </p:nvSpPr>
        <p:spPr>
          <a:xfrm>
            <a:off x="421357" y="1777588"/>
            <a:ext cx="17416766" cy="8039384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Introduction to public-key cryptography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Install </a:t>
            </a:r>
            <a:r>
              <a:rPr lang="en" sz="3997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PyCrpytodome</a:t>
            </a:r>
            <a:endParaRPr sz="3997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Code: encrypt a file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type="title"/>
          </p:nvPr>
        </p:nvSpPr>
        <p:spPr>
          <a:xfrm>
            <a:off x="196674" y="32685"/>
            <a:ext cx="176451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8"/>
              <a:t>Introduction to public-key cryptography (1/3)</a:t>
            </a:r>
            <a:endParaRPr/>
          </a:p>
        </p:txBody>
      </p:sp>
      <p:sp>
        <p:nvSpPr>
          <p:cNvPr id="156" name="Google Shape;156;p44"/>
          <p:cNvSpPr txBox="1"/>
          <p:nvPr>
            <p:ph idx="4294967295" type="body"/>
          </p:nvPr>
        </p:nvSpPr>
        <p:spPr>
          <a:xfrm>
            <a:off x="417575" y="1776125"/>
            <a:ext cx="174243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98">
                <a:solidFill>
                  <a:srgbClr val="434343"/>
                </a:solidFill>
              </a:rPr>
              <a:t>Cryptography</a:t>
            </a:r>
            <a:r>
              <a:rPr lang="en" sz="3998">
                <a:solidFill>
                  <a:srgbClr val="434343"/>
                </a:solidFill>
              </a:rPr>
              <a:t> is the practice of manipulating information through algorithims, generally with one or more of the following </a:t>
            </a:r>
            <a:r>
              <a:rPr b="1" lang="en" sz="3998">
                <a:solidFill>
                  <a:srgbClr val="434343"/>
                </a:solidFill>
              </a:rPr>
              <a:t>security purposes</a:t>
            </a:r>
            <a:r>
              <a:rPr lang="en" sz="3998">
                <a:solidFill>
                  <a:srgbClr val="434343"/>
                </a:solidFill>
              </a:rPr>
              <a:t>:</a:t>
            </a:r>
            <a:endParaRPr sz="3998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-698215" lvl="0" marL="1371188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alibri"/>
              <a:buChar char="●"/>
            </a:pPr>
            <a:r>
              <a:rPr lang="en" sz="3600">
                <a:solidFill>
                  <a:srgbClr val="434343"/>
                </a:solidFill>
              </a:rPr>
              <a:t>making it unintelligible by non-authorized recipients </a:t>
            </a:r>
            <a:endParaRPr sz="3600">
              <a:solidFill>
                <a:srgbClr val="434343"/>
              </a:solidFill>
            </a:endParaRPr>
          </a:p>
          <a:p>
            <a:pPr indent="-698215" lvl="0" marL="137118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alibri"/>
              <a:buChar char="●"/>
            </a:pPr>
            <a:r>
              <a:rPr lang="en" sz="3600">
                <a:solidFill>
                  <a:srgbClr val="434343"/>
                </a:solidFill>
              </a:rPr>
              <a:t>ensuring that nobody changed it without permission</a:t>
            </a:r>
            <a:endParaRPr sz="3600">
              <a:solidFill>
                <a:srgbClr val="434343"/>
              </a:solidFill>
            </a:endParaRPr>
          </a:p>
          <a:p>
            <a:pPr indent="-698215" lvl="0" marL="137118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alibri"/>
              <a:buChar char="●"/>
            </a:pPr>
            <a:r>
              <a:rPr lang="en" sz="3600">
                <a:solidFill>
                  <a:srgbClr val="434343"/>
                </a:solidFill>
              </a:rPr>
              <a:t>stating who originally produced that piece of information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 txBox="1"/>
          <p:nvPr>
            <p:ph type="title"/>
          </p:nvPr>
        </p:nvSpPr>
        <p:spPr>
          <a:xfrm>
            <a:off x="196674" y="32685"/>
            <a:ext cx="176451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8"/>
              <a:t>Introduction to public-key cryptography (2/3)</a:t>
            </a:r>
            <a:endParaRPr/>
          </a:p>
        </p:txBody>
      </p:sp>
      <p:grpSp>
        <p:nvGrpSpPr>
          <p:cNvPr id="162" name="Google Shape;162;p45"/>
          <p:cNvGrpSpPr/>
          <p:nvPr/>
        </p:nvGrpSpPr>
        <p:grpSpPr>
          <a:xfrm>
            <a:off x="6726375" y="3118175"/>
            <a:ext cx="4593600" cy="4089275"/>
            <a:chOff x="6726375" y="3118175"/>
            <a:chExt cx="4593600" cy="4089275"/>
          </a:xfrm>
        </p:grpSpPr>
        <p:sp>
          <p:nvSpPr>
            <p:cNvPr id="163" name="Google Shape;163;p45"/>
            <p:cNvSpPr txBox="1"/>
            <p:nvPr/>
          </p:nvSpPr>
          <p:spPr>
            <a:xfrm>
              <a:off x="6943125" y="3118175"/>
              <a:ext cx="3922200" cy="12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Cypher</a:t>
              </a:r>
              <a:endParaRPr b="1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" name="Google Shape;164;p45"/>
            <p:cNvGrpSpPr/>
            <p:nvPr/>
          </p:nvGrpSpPr>
          <p:grpSpPr>
            <a:xfrm>
              <a:off x="6726375" y="4418225"/>
              <a:ext cx="4593600" cy="2789225"/>
              <a:chOff x="6497775" y="4037225"/>
              <a:chExt cx="4593600" cy="2789225"/>
            </a:xfrm>
          </p:grpSpPr>
          <p:sp>
            <p:nvSpPr>
              <p:cNvPr id="165" name="Google Shape;165;p45"/>
              <p:cNvSpPr/>
              <p:nvPr/>
            </p:nvSpPr>
            <p:spPr>
              <a:xfrm>
                <a:off x="6497775" y="4037225"/>
                <a:ext cx="4593600" cy="26895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6" name="Google Shape;166;p45"/>
              <p:cNvGrpSpPr/>
              <p:nvPr/>
            </p:nvGrpSpPr>
            <p:grpSpPr>
              <a:xfrm>
                <a:off x="8397950" y="4270750"/>
                <a:ext cx="1484125" cy="2555700"/>
                <a:chOff x="13296650" y="4037225"/>
                <a:chExt cx="1484125" cy="2555700"/>
              </a:xfrm>
            </p:grpSpPr>
            <p:sp>
              <p:nvSpPr>
                <p:cNvPr id="167" name="Google Shape;167;p45"/>
                <p:cNvSpPr txBox="1"/>
                <p:nvPr/>
              </p:nvSpPr>
              <p:spPr>
                <a:xfrm>
                  <a:off x="13296650" y="4037225"/>
                  <a:ext cx="1055700" cy="2555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6000">
                      <a:latin typeface="Corsiva"/>
                      <a:ea typeface="Corsiva"/>
                      <a:cs typeface="Corsiva"/>
                      <a:sym typeface="Corsiva"/>
                    </a:rPr>
                    <a:t>f</a:t>
                  </a:r>
                  <a:endParaRPr b="1" sz="6000">
                    <a:latin typeface="Corsiva"/>
                    <a:ea typeface="Corsiva"/>
                    <a:cs typeface="Corsiva"/>
                    <a:sym typeface="Corsiva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6000">
                      <a:latin typeface="Corsiva"/>
                      <a:ea typeface="Corsiva"/>
                      <a:cs typeface="Corsiva"/>
                      <a:sym typeface="Corsiva"/>
                    </a:rPr>
                    <a:t>f</a:t>
                  </a:r>
                  <a:endParaRPr b="1" sz="6000">
                    <a:latin typeface="Corsiva"/>
                    <a:ea typeface="Corsiva"/>
                    <a:cs typeface="Corsiva"/>
                    <a:sym typeface="Corsiva"/>
                  </a:endParaRPr>
                </a:p>
              </p:txBody>
            </p:sp>
            <p:sp>
              <p:nvSpPr>
                <p:cNvPr id="168" name="Google Shape;168;p45"/>
                <p:cNvSpPr txBox="1"/>
                <p:nvPr/>
              </p:nvSpPr>
              <p:spPr>
                <a:xfrm>
                  <a:off x="13725075" y="4941575"/>
                  <a:ext cx="1055700" cy="747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3600">
                      <a:latin typeface="Corsiva"/>
                      <a:ea typeface="Corsiva"/>
                      <a:cs typeface="Corsiva"/>
                      <a:sym typeface="Corsiva"/>
                    </a:rPr>
                    <a:t>-1</a:t>
                  </a:r>
                  <a:endParaRPr b="1" sz="3600">
                    <a:latin typeface="Corsiva"/>
                    <a:ea typeface="Corsiva"/>
                    <a:cs typeface="Corsiva"/>
                    <a:sym typeface="Corsiva"/>
                  </a:endParaRPr>
                </a:p>
              </p:txBody>
            </p:sp>
          </p:grpSp>
        </p:grpSp>
      </p:grpSp>
      <p:grpSp>
        <p:nvGrpSpPr>
          <p:cNvPr id="169" name="Google Shape;169;p45"/>
          <p:cNvGrpSpPr/>
          <p:nvPr/>
        </p:nvGrpSpPr>
        <p:grpSpPr>
          <a:xfrm>
            <a:off x="1095585" y="6727027"/>
            <a:ext cx="2688600" cy="2456248"/>
            <a:chOff x="1095585" y="6727027"/>
            <a:chExt cx="2688600" cy="2456248"/>
          </a:xfrm>
        </p:grpSpPr>
        <p:pic>
          <p:nvPicPr>
            <p:cNvPr descr="File:Golden key icon.svg - Wikimedia Commons" id="170" name="Google Shape;17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1825" y="6727027"/>
              <a:ext cx="1784875" cy="17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45"/>
            <p:cNvSpPr txBox="1"/>
            <p:nvPr/>
          </p:nvSpPr>
          <p:spPr>
            <a:xfrm>
              <a:off x="1095585" y="7978475"/>
              <a:ext cx="2688600" cy="12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  <a:endParaRPr b="1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2" name="Google Shape;172;p45"/>
          <p:cNvCxnSpPr>
            <a:endCxn id="165" idx="1"/>
          </p:cNvCxnSpPr>
          <p:nvPr/>
        </p:nvCxnSpPr>
        <p:spPr>
          <a:xfrm>
            <a:off x="3355875" y="4442075"/>
            <a:ext cx="3370500" cy="13209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3" name="Google Shape;173;p45"/>
          <p:cNvGrpSpPr/>
          <p:nvPr/>
        </p:nvGrpSpPr>
        <p:grpSpPr>
          <a:xfrm>
            <a:off x="743175" y="2237325"/>
            <a:ext cx="3922200" cy="2649487"/>
            <a:chOff x="743175" y="2237325"/>
            <a:chExt cx="3922200" cy="2649487"/>
          </a:xfrm>
        </p:grpSpPr>
        <p:sp>
          <p:nvSpPr>
            <p:cNvPr id="174" name="Google Shape;174;p45"/>
            <p:cNvSpPr txBox="1"/>
            <p:nvPr/>
          </p:nvSpPr>
          <p:spPr>
            <a:xfrm>
              <a:off x="743175" y="2237325"/>
              <a:ext cx="3922200" cy="12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Plain text message</a:t>
              </a:r>
              <a:endParaRPr b="1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Free vector graphic: File, Document, Text - Free Image on Pixabay ..." id="175" name="Google Shape;175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8150" y="3382487"/>
              <a:ext cx="1063461" cy="1504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45"/>
          <p:cNvGrpSpPr/>
          <p:nvPr/>
        </p:nvGrpSpPr>
        <p:grpSpPr>
          <a:xfrm>
            <a:off x="12995600" y="2237325"/>
            <a:ext cx="4846200" cy="2937725"/>
            <a:chOff x="12995600" y="2237325"/>
            <a:chExt cx="4846200" cy="2937725"/>
          </a:xfrm>
        </p:grpSpPr>
        <p:sp>
          <p:nvSpPr>
            <p:cNvPr id="177" name="Google Shape;177;p45"/>
            <p:cNvSpPr txBox="1"/>
            <p:nvPr/>
          </p:nvSpPr>
          <p:spPr>
            <a:xfrm>
              <a:off x="12995600" y="2237325"/>
              <a:ext cx="4846200" cy="12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Encrypted</a:t>
              </a:r>
              <a:r>
                <a:rPr b="1" lang="en" sz="36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text message</a:t>
              </a:r>
              <a:endParaRPr b="1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" name="Google Shape;178;p45"/>
            <p:cNvGrpSpPr/>
            <p:nvPr/>
          </p:nvGrpSpPr>
          <p:grpSpPr>
            <a:xfrm>
              <a:off x="14836862" y="3304375"/>
              <a:ext cx="1481238" cy="1870675"/>
              <a:chOff x="14836862" y="3075775"/>
              <a:chExt cx="1481238" cy="1870675"/>
            </a:xfrm>
          </p:grpSpPr>
          <p:pic>
            <p:nvPicPr>
              <p:cNvPr descr="Free vector graphic: File, Document, Text - Free Image on Pixabay ..." id="179" name="Google Shape;179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4836862" y="3442125"/>
                <a:ext cx="1063461" cy="1504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le:Lock.svg - Wikimedia Commons" id="180" name="Google Shape;180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5441100" y="3075775"/>
                <a:ext cx="877000" cy="109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81" name="Google Shape;181;p45"/>
          <p:cNvCxnSpPr>
            <a:endCxn id="165" idx="1"/>
          </p:cNvCxnSpPr>
          <p:nvPr/>
        </p:nvCxnSpPr>
        <p:spPr>
          <a:xfrm flipH="1" rot="10800000">
            <a:off x="4022475" y="5762975"/>
            <a:ext cx="2703900" cy="16629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45"/>
          <p:cNvSpPr txBox="1"/>
          <p:nvPr/>
        </p:nvSpPr>
        <p:spPr>
          <a:xfrm>
            <a:off x="6726375" y="8280575"/>
            <a:ext cx="45936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ENCRYPTION</a:t>
            </a:r>
            <a:endParaRPr b="1" sz="3900"/>
          </a:p>
        </p:txBody>
      </p:sp>
      <p:cxnSp>
        <p:nvCxnSpPr>
          <p:cNvPr id="183" name="Google Shape;183;p45"/>
          <p:cNvCxnSpPr>
            <a:stCxn id="165" idx="3"/>
          </p:cNvCxnSpPr>
          <p:nvPr/>
        </p:nvCxnSpPr>
        <p:spPr>
          <a:xfrm flipH="1" rot="10800000">
            <a:off x="11319975" y="4617575"/>
            <a:ext cx="3127500" cy="1145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4" name="Google Shape;184;p45"/>
          <p:cNvGrpSpPr/>
          <p:nvPr/>
        </p:nvGrpSpPr>
        <p:grpSpPr>
          <a:xfrm>
            <a:off x="14045572" y="5928027"/>
            <a:ext cx="3200941" cy="3300548"/>
            <a:chOff x="14045572" y="5928027"/>
            <a:chExt cx="3200941" cy="3300548"/>
          </a:xfrm>
        </p:grpSpPr>
        <p:pic>
          <p:nvPicPr>
            <p:cNvPr descr="File:Golden key icon.svg - Wikimedia Commons" id="185" name="Google Shape;18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761813" y="6696127"/>
              <a:ext cx="1784875" cy="17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45"/>
            <p:cNvSpPr txBox="1"/>
            <p:nvPr/>
          </p:nvSpPr>
          <p:spPr>
            <a:xfrm>
              <a:off x="14045572" y="8023775"/>
              <a:ext cx="2688600" cy="12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  <a:endParaRPr b="1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File:Golden key icon.svg - Wikimedia Commons" id="187" name="Google Shape;187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461638" y="6467527"/>
              <a:ext cx="1784875" cy="17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45"/>
            <p:cNvSpPr txBox="1"/>
            <p:nvPr/>
          </p:nvSpPr>
          <p:spPr>
            <a:xfrm>
              <a:off x="15273428" y="5928027"/>
              <a:ext cx="959100" cy="11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/>
                <a:t>?</a:t>
              </a:r>
              <a:endParaRPr b="1" sz="6000"/>
            </a:p>
          </p:txBody>
        </p:sp>
      </p:grpSp>
      <p:cxnSp>
        <p:nvCxnSpPr>
          <p:cNvPr id="189" name="Google Shape;189;p45"/>
          <p:cNvCxnSpPr>
            <a:endCxn id="165" idx="3"/>
          </p:cNvCxnSpPr>
          <p:nvPr/>
        </p:nvCxnSpPr>
        <p:spPr>
          <a:xfrm flipH="1">
            <a:off x="11319975" y="4736375"/>
            <a:ext cx="3079800" cy="10266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45"/>
          <p:cNvCxnSpPr>
            <a:endCxn id="165" idx="3"/>
          </p:cNvCxnSpPr>
          <p:nvPr/>
        </p:nvCxnSpPr>
        <p:spPr>
          <a:xfrm rot="10800000">
            <a:off x="11319975" y="5762975"/>
            <a:ext cx="3032400" cy="1520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45"/>
          <p:cNvSpPr txBox="1"/>
          <p:nvPr/>
        </p:nvSpPr>
        <p:spPr>
          <a:xfrm>
            <a:off x="6726375" y="8280400"/>
            <a:ext cx="45936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DE</a:t>
            </a:r>
            <a:r>
              <a:rPr b="1" lang="en" sz="3900"/>
              <a:t>CRYPTION</a:t>
            </a:r>
            <a:endParaRPr b="1" sz="3900"/>
          </a:p>
        </p:txBody>
      </p:sp>
      <p:cxnSp>
        <p:nvCxnSpPr>
          <p:cNvPr id="192" name="Google Shape;192;p45"/>
          <p:cNvCxnSpPr>
            <a:stCxn id="165" idx="1"/>
          </p:cNvCxnSpPr>
          <p:nvPr/>
        </p:nvCxnSpPr>
        <p:spPr>
          <a:xfrm rot="10800000">
            <a:off x="3332775" y="4442075"/>
            <a:ext cx="3393600" cy="13209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/>
          <p:nvPr>
            <p:ph type="title"/>
          </p:nvPr>
        </p:nvSpPr>
        <p:spPr>
          <a:xfrm>
            <a:off x="196674" y="32685"/>
            <a:ext cx="176451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8"/>
              <a:t>Introduction to public-key cryptography (3/3)</a:t>
            </a:r>
            <a:endParaRPr/>
          </a:p>
        </p:txBody>
      </p:sp>
      <p:sp>
        <p:nvSpPr>
          <p:cNvPr id="198" name="Google Shape;198;p46"/>
          <p:cNvSpPr txBox="1"/>
          <p:nvPr>
            <p:ph idx="4294967295" type="body"/>
          </p:nvPr>
        </p:nvSpPr>
        <p:spPr>
          <a:xfrm>
            <a:off x="417575" y="1776125"/>
            <a:ext cx="108753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98">
                <a:solidFill>
                  <a:srgbClr val="434343"/>
                </a:solidFill>
              </a:rPr>
              <a:t>Public-Key </a:t>
            </a:r>
            <a:r>
              <a:rPr b="1" lang="en" sz="3998">
                <a:solidFill>
                  <a:srgbClr val="434343"/>
                </a:solidFill>
              </a:rPr>
              <a:t>Cryptography</a:t>
            </a:r>
            <a:r>
              <a:rPr lang="en" sz="3998">
                <a:solidFill>
                  <a:srgbClr val="434343"/>
                </a:solidFill>
              </a:rPr>
              <a:t> uses two keys:</a:t>
            </a:r>
            <a:endParaRPr sz="3998">
              <a:solidFill>
                <a:srgbClr val="434343"/>
              </a:solidFill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" sz="3600">
                <a:solidFill>
                  <a:srgbClr val="434343"/>
                </a:solidFill>
              </a:rPr>
              <a:t>one is kept secret (private key)</a:t>
            </a:r>
            <a:endParaRPr sz="3600">
              <a:solidFill>
                <a:srgbClr val="434343"/>
              </a:solidFill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" sz="3600">
                <a:solidFill>
                  <a:srgbClr val="434343"/>
                </a:solidFill>
              </a:rPr>
              <a:t>the other can be publicly spread (public key)</a:t>
            </a:r>
            <a:endParaRPr sz="3600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8">
              <a:solidFill>
                <a:srgbClr val="43434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98">
                <a:solidFill>
                  <a:srgbClr val="434343"/>
                </a:solidFill>
              </a:rPr>
              <a:t>What you encrypt with either one, can only be decrypted with the other!</a:t>
            </a:r>
            <a:endParaRPr sz="3998">
              <a:solidFill>
                <a:srgbClr val="434343"/>
              </a:solidFill>
            </a:endParaRPr>
          </a:p>
        </p:txBody>
      </p:sp>
      <p:pic>
        <p:nvPicPr>
          <p:cNvPr descr="File:Golden key icon.svg - Wikimedia Commons" id="199" name="Google Shape;1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981" y="6865924"/>
            <a:ext cx="2734525" cy="273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Golden key icon.svg - Wikimedia Commons" id="200" name="Google Shape;2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7406" y="5641037"/>
            <a:ext cx="2734525" cy="2734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/>
          <p:nvPr>
            <p:ph type="title"/>
          </p:nvPr>
        </p:nvSpPr>
        <p:spPr>
          <a:xfrm>
            <a:off x="196674" y="32685"/>
            <a:ext cx="176451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8"/>
              <a:t>Install </a:t>
            </a:r>
            <a:r>
              <a:rPr lang="en" sz="4398">
                <a:latin typeface="Courier New"/>
                <a:ea typeface="Courier New"/>
                <a:cs typeface="Courier New"/>
                <a:sym typeface="Courier New"/>
              </a:rPr>
              <a:t>PyCrpytodome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Google Shape;206;p47"/>
          <p:cNvSpPr txBox="1"/>
          <p:nvPr/>
        </p:nvSpPr>
        <p:spPr>
          <a:xfrm>
            <a:off x="357025" y="2051900"/>
            <a:ext cx="174849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PyCryptodome is a library providing rich public-key cryptographic operations for Python (eg. RSA algorithm) </a:t>
            </a:r>
            <a:endParaRPr sz="3998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8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You can install it with </a:t>
            </a:r>
            <a:r>
              <a:rPr lang="en" sz="3998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pip</a:t>
            </a:r>
            <a:r>
              <a:rPr lang="en"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but the command is different based on your platform:</a:t>
            </a:r>
            <a:endParaRPr sz="3998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98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7"/>
          <p:cNvSpPr txBox="1"/>
          <p:nvPr/>
        </p:nvSpPr>
        <p:spPr>
          <a:xfrm>
            <a:off x="2200075" y="4670075"/>
            <a:ext cx="136383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98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pycryptodome   # Linux and OsX</a:t>
            </a:r>
            <a:endParaRPr b="1" sz="3998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98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pycryptodomex  # Windows</a:t>
            </a:r>
            <a:endParaRPr b="1" sz="3998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/>
          <p:nvPr>
            <p:ph type="title"/>
          </p:nvPr>
        </p:nvSpPr>
        <p:spPr>
          <a:xfrm>
            <a:off x="980300" y="976050"/>
            <a:ext cx="165990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500"/>
              <a:t>Code: encrypt a file</a:t>
            </a:r>
            <a:endParaRPr sz="1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9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9"/>
          <p:cNvSpPr txBox="1"/>
          <p:nvPr>
            <p:ph idx="4294967295" type="body"/>
          </p:nvPr>
        </p:nvSpPr>
        <p:spPr>
          <a:xfrm>
            <a:off x="459375" y="1909763"/>
            <a:ext cx="17424300" cy="8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0" lIns="182750" spcFirstLastPara="1" rIns="182750" wrap="square" tIns="182750">
            <a:noAutofit/>
          </a:bodyPr>
          <a:lstStyle/>
          <a:p>
            <a:pPr indent="-723425" lvl="0" marL="913988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What public-key cryptography is</a:t>
            </a:r>
            <a:endParaRPr sz="3997">
              <a:solidFill>
                <a:srgbClr val="434343"/>
              </a:solidFill>
            </a:endParaRPr>
          </a:p>
          <a:p>
            <a:pPr indent="-723425" lvl="0" marL="913988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How to install </a:t>
            </a:r>
            <a:r>
              <a:rPr lang="en" sz="3997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PyCrpytodome</a:t>
            </a:r>
            <a:endParaRPr sz="3997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723425" lvl="0" marL="913988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Code: encrypt a file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H</a:t>
            </a:r>
            <a:r>
              <a:rPr lang="en"/>
              <a:t>andle common file formats</a:t>
            </a:r>
            <a:endParaRPr b="0" i="0" sz="959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0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